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5" r:id="rId5"/>
    <p:sldId id="286" r:id="rId6"/>
    <p:sldId id="287" r:id="rId7"/>
    <p:sldId id="257" r:id="rId8"/>
    <p:sldId id="258" r:id="rId9"/>
    <p:sldId id="259" r:id="rId10"/>
    <p:sldId id="292" r:id="rId11"/>
    <p:sldId id="260" r:id="rId12"/>
    <p:sldId id="261" r:id="rId13"/>
    <p:sldId id="288" r:id="rId14"/>
    <p:sldId id="262" r:id="rId15"/>
    <p:sldId id="263" r:id="rId16"/>
    <p:sldId id="264" r:id="rId17"/>
    <p:sldId id="265" r:id="rId18"/>
    <p:sldId id="289" r:id="rId19"/>
    <p:sldId id="266" r:id="rId20"/>
    <p:sldId id="267" r:id="rId21"/>
    <p:sldId id="268" r:id="rId22"/>
    <p:sldId id="290" r:id="rId23"/>
    <p:sldId id="269" r:id="rId24"/>
    <p:sldId id="291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4747"/>
    <a:srgbClr val="3366CC"/>
    <a:srgbClr val="3555DF"/>
    <a:srgbClr val="00FFCC"/>
    <a:srgbClr val="66FFFF"/>
    <a:srgbClr val="00FFFF"/>
    <a:srgbClr val="C739AC"/>
    <a:srgbClr val="0099CC"/>
    <a:srgbClr val="422C16"/>
    <a:srgbClr val="0C7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52" autoAdjust="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13" name="chimes.wav"/>
          </p:stSnd>
        </p:sndAc>
      </p:transition>
    </mc:Choice>
    <mc:Fallback>
      <p:transition spd="slow">
        <p:fade/>
        <p:sndAc>
          <p:stSnd>
            <p:snd r:embed="rId13" name="chimes.wav"/>
          </p:stSnd>
        </p:sndAc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836712"/>
            <a:ext cx="6912768" cy="2232248"/>
          </a:xfrm>
          <a:prstGeom prst="wedgeRoundRectCallou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>
                  <a:prstDash val="sysDot"/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ndara" pitchFamily="34" charset="0"/>
              </a:rPr>
              <a:t>Методическое объединение</a:t>
            </a:r>
          </a:p>
          <a:p>
            <a:pPr algn="ctr"/>
            <a:endParaRPr lang="ru-RU" sz="3200" b="1" dirty="0">
              <a:ln w="11430">
                <a:prstDash val="sysDot"/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5013176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ln w="11430">
                  <a:prstDash val="sysDot"/>
                </a:ln>
                <a:gradFill>
                  <a:gsLst>
                    <a:gs pos="0">
                      <a:srgbClr val="2D2D8A">
                        <a:tint val="90000"/>
                        <a:satMod val="120000"/>
                      </a:srgbClr>
                    </a:gs>
                    <a:gs pos="25000">
                      <a:srgbClr val="2D2D8A">
                        <a:tint val="93000"/>
                        <a:satMod val="120000"/>
                      </a:srgbClr>
                    </a:gs>
                    <a:gs pos="50000">
                      <a:srgbClr val="2D2D8A">
                        <a:shade val="89000"/>
                        <a:satMod val="110000"/>
                      </a:srgbClr>
                    </a:gs>
                    <a:gs pos="75000">
                      <a:srgbClr val="2D2D8A">
                        <a:tint val="93000"/>
                        <a:satMod val="120000"/>
                      </a:srgbClr>
                    </a:gs>
                    <a:gs pos="100000">
                      <a:srgbClr val="2D2D8A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glow rad="63500">
                    <a:srgbClr val="333399">
                      <a:satMod val="175000"/>
                      <a:alpha val="4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ndara" pitchFamily="34" charset="0"/>
              </a:rPr>
              <a:t>«Безопасность детей на улице, дома и в детском саду» </a:t>
            </a:r>
            <a:r>
              <a:rPr lang="ru-RU" sz="3200" b="1" dirty="0" smtClean="0">
                <a:ln w="11430">
                  <a:prstDash val="sysDot"/>
                </a:ln>
                <a:gradFill>
                  <a:gsLst>
                    <a:gs pos="0">
                      <a:srgbClr val="2D2D8A">
                        <a:tint val="90000"/>
                        <a:satMod val="120000"/>
                      </a:srgbClr>
                    </a:gs>
                    <a:gs pos="25000">
                      <a:srgbClr val="2D2D8A">
                        <a:tint val="93000"/>
                        <a:satMod val="120000"/>
                      </a:srgbClr>
                    </a:gs>
                    <a:gs pos="50000">
                      <a:srgbClr val="2D2D8A">
                        <a:shade val="89000"/>
                        <a:satMod val="110000"/>
                      </a:srgbClr>
                    </a:gs>
                    <a:gs pos="75000">
                      <a:srgbClr val="2D2D8A">
                        <a:tint val="93000"/>
                        <a:satMod val="120000"/>
                      </a:srgbClr>
                    </a:gs>
                    <a:gs pos="100000">
                      <a:srgbClr val="2D2D8A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glow rad="63500">
                    <a:srgbClr val="333399">
                      <a:satMod val="175000"/>
                      <a:alpha val="4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ndara" pitchFamily="34" charset="0"/>
              </a:rPr>
              <a:t> </a:t>
            </a:r>
            <a:endParaRPr lang="ru-RU" sz="3200" b="1" dirty="0">
              <a:ln w="11430">
                <a:prstDash val="sysDot"/>
              </a:ln>
              <a:gradFill>
                <a:gsLst>
                  <a:gs pos="0">
                    <a:srgbClr val="2D2D8A">
                      <a:tint val="90000"/>
                      <a:satMod val="120000"/>
                    </a:srgbClr>
                  </a:gs>
                  <a:gs pos="25000">
                    <a:srgbClr val="2D2D8A">
                      <a:tint val="93000"/>
                      <a:satMod val="120000"/>
                    </a:srgbClr>
                  </a:gs>
                  <a:gs pos="50000">
                    <a:srgbClr val="2D2D8A">
                      <a:shade val="89000"/>
                      <a:satMod val="110000"/>
                    </a:srgbClr>
                  </a:gs>
                  <a:gs pos="75000">
                    <a:srgbClr val="2D2D8A">
                      <a:tint val="93000"/>
                      <a:satMod val="120000"/>
                    </a:srgbClr>
                  </a:gs>
                  <a:gs pos="100000">
                    <a:srgbClr val="2D2D8A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glow rad="63500">
                  <a:srgbClr val="333399">
                    <a:satMod val="175000"/>
                    <a:alpha val="40000"/>
                  </a:srgb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0126" y="836712"/>
            <a:ext cx="7560840" cy="3672407"/>
          </a:xfrm>
          <a:prstGeom prst="rect">
            <a:avLst/>
          </a:prstGeom>
        </p:spPr>
        <p:txBody>
          <a:bodyPr wrap="square">
            <a:prstTxWarp prst="textInflateBottom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Candara" pitchFamily="34" charset="0"/>
                <a:ea typeface="Calibri"/>
                <a:cs typeface="Times New Roman"/>
              </a:rPr>
              <a:t>Условия в ДОУ по формированию основ безопасности </a:t>
            </a:r>
            <a:endParaRPr lang="ru-RU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  <a:latin typeface="Candara" pitchFamily="34" charset="0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Candara" pitchFamily="34" charset="0"/>
                <a:ea typeface="Calibri"/>
                <a:cs typeface="Times New Roman"/>
              </a:rPr>
              <a:t>у </a:t>
            </a: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Candara" pitchFamily="34" charset="0"/>
                <a:ea typeface="Calibri"/>
                <a:cs typeface="Times New Roman"/>
              </a:rPr>
              <a:t>дошкольников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  <a:latin typeface="Candara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9619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91130" y="476672"/>
            <a:ext cx="7488832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Работая в соответствии с действующими Федеральными государственными требованиями к структуре основной общеобразовательной программы дошкольного образования (Приказ № 655 от 23 ноября 2009 года), решать содержание образовательной области «Безопасность» необходимо через интеграцию всех образовательных областей, организацию самостоятельной детской деятельности, создание предметно-развивающей образовательной среды и взаимодействие с семьями воспитанников. </a:t>
            </a:r>
            <a:endParaRPr lang="ru-RU" sz="2000" dirty="0">
              <a:solidFill>
                <a:srgbClr val="F34747"/>
              </a:solidFill>
              <a:effectLst/>
              <a:latin typeface="Candara" pitchFamily="34" charset="0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1090" y="974631"/>
            <a:ext cx="8208912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Для системной работы по ОБЖ с дошкольниками в </a:t>
            </a:r>
            <a:r>
              <a:rPr lang="ru-RU" sz="2000" dirty="0" err="1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воспитательно</a:t>
            </a: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-образовательном процессе </a:t>
            </a:r>
            <a:r>
              <a:rPr lang="ru-RU" sz="2000" dirty="0" smtClean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 в нашем ДОУ используется  программа </a:t>
            </a: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Н.Н. Авдеевой, О.Л. Князевой, Р.Б. </a:t>
            </a:r>
            <a:r>
              <a:rPr lang="ru-RU" sz="2000" dirty="0" err="1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Стеркиной</a:t>
            </a: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 «Безопасность», где дан материал, с помощью которого у детей появляется потребность следовать правилам поведения в экстремальных ситуациях. Она разработана на основе проекта государственного стандарта дошкольного образования, реализует шесть основных направлений:</a:t>
            </a:r>
            <a:endParaRPr lang="ru-RU" sz="2000" dirty="0">
              <a:solidFill>
                <a:srgbClr val="F34747"/>
              </a:solidFill>
              <a:effectLst/>
              <a:latin typeface="Candara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8441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344816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ребенок и другие люди;</a:t>
            </a:r>
          </a:p>
          <a:p>
            <a:pPr marL="342900" indent="-342900" algn="ctr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ребенок и природа;</a:t>
            </a:r>
          </a:p>
          <a:p>
            <a:pPr marL="342900" indent="-342900" algn="ctr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ребенок дома;</a:t>
            </a:r>
          </a:p>
          <a:p>
            <a:pPr marL="342900" indent="-342900" algn="ctr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здоровье ребенка;</a:t>
            </a:r>
          </a:p>
          <a:p>
            <a:pPr marL="342900" indent="-342900" algn="ctr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эмоциональное благополучие ребенка;</a:t>
            </a:r>
          </a:p>
          <a:p>
            <a:pPr marL="342900" indent="-342900" algn="ctr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ребенок на улицах города ;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и нацеливает на специальную работу по ознакомлению дошкольников с различными опасными ситуациями в их жизни и правилами безопасного поведения. </a:t>
            </a:r>
            <a:endParaRPr lang="ru-RU" sz="2000" dirty="0">
              <a:solidFill>
                <a:srgbClr val="F34747"/>
              </a:solidFill>
              <a:effectLst/>
              <a:latin typeface="Candara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90756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7344816" cy="3385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Закрепление</a:t>
            </a: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, расширение и углубление знаний осуществляются в беседах с детьми, играх, чтении художественной литературы, театрализованной деятельности, художественном творчестве и. т. д, которые могут быть организованны преимущественно во второй половине дня или на прогулке, а также в утренние часы. 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 Говорить и играть на темы безопасности с дошкольниками можно не более 10-15 мин. – младший дошкольный возраст и 20-25 мин. – старший дошкольный возраст. </a:t>
            </a:r>
            <a:endParaRPr lang="ru-RU" sz="2000" dirty="0">
              <a:solidFill>
                <a:srgbClr val="F34747"/>
              </a:solidFill>
              <a:effectLst/>
              <a:latin typeface="Candara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8016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12968" cy="5206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u="sng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Цель  данной деятельности </a:t>
            </a: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– формирование у детей основ безопасности собственной жизнедеятельности и формирование предпосылок экологического сознания (безопасности окружающего мира) через решение следующих задач</a:t>
            </a:r>
            <a:r>
              <a:rPr lang="ru-RU" sz="2000" dirty="0" smtClean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:</a:t>
            </a: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 </a:t>
            </a:r>
          </a:p>
          <a:p>
            <a:pPr marL="342900" indent="-342900" algn="ctr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- формировать представления об опасных для человека и окружающего мира природы ситуациях и способах поведения в них;</a:t>
            </a:r>
          </a:p>
          <a:p>
            <a:pPr marL="342900" indent="-342900" algn="ctr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- приобщать к правилам безопасного для человека и окружающего мира природы поведения;</a:t>
            </a:r>
          </a:p>
          <a:p>
            <a:pPr marL="342900" indent="-342900" algn="ctr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- передавать детям знания о правилах безопасности дорожного движения в качестве пешехода и пассажира транспортного средства;</a:t>
            </a:r>
          </a:p>
          <a:p>
            <a:pPr marL="342900" indent="-342900" algn="ctr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C00000"/>
                </a:solidFill>
                <a:latin typeface="Candara" pitchFamily="34" charset="0"/>
                <a:ea typeface="Calibri"/>
                <a:cs typeface="Times New Roman"/>
              </a:rPr>
              <a:t>- формировать осторожное и осмотрительное отношение к потенциально опасным для человека и окружающего мира природы ситуациям.</a:t>
            </a:r>
            <a:endParaRPr lang="ru-RU" sz="2000" dirty="0">
              <a:solidFill>
                <a:srgbClr val="C00000"/>
              </a:solidFill>
              <a:effectLst/>
              <a:latin typeface="Candara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7876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7894" y="548680"/>
            <a:ext cx="7560840" cy="4940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В своей работе  педагоги нашего ДОУ  используют разнообразные эффективные формы работы с детьми по данной теме</a:t>
            </a:r>
            <a:r>
              <a:rPr lang="ru-RU" sz="2000" dirty="0" smtClean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: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 - комплексные занятия;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- беседы;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- ознакомление с художественной литературой;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- беседы по иллюстрациям, сюжетным картинам;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- развлечения, досуги;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- игры (словесные, дидактические, подвижные, ролевые);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1778" y="2132856"/>
            <a:ext cx="7560840" cy="283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- экскурсии по ДОУ, по территории сада, за пределы участка;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- наблюдения;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- эксперименты и опыты;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- игровые тренинги;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- «минутки безопасности»;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Candara" pitchFamily="34" charset="0"/>
                <a:ea typeface="Calibri"/>
                <a:cs typeface="Times New Roman"/>
              </a:rPr>
              <a:t>- моделирование заданных ситуаций; </a:t>
            </a:r>
            <a:endParaRPr lang="ru-RU" sz="2000" dirty="0">
              <a:solidFill>
                <a:srgbClr val="C00000"/>
              </a:solidFill>
              <a:effectLst/>
              <a:latin typeface="Candara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4946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000"/>
                            </p:stCondLst>
                            <p:childTnLst>
                              <p:par>
                                <p:cTn id="10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49694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u="sng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Методы и приемы обучения дошкольников навыкам личной </a:t>
            </a:r>
            <a:r>
              <a:rPr lang="ru-RU" sz="2000" u="sng" dirty="0" smtClean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безопасности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u="sng" dirty="0">
                <a:latin typeface="Candara" pitchFamily="34" charset="0"/>
                <a:ea typeface="Calibri"/>
                <a:cs typeface="Times New Roman"/>
              </a:rPr>
              <a:t> </a:t>
            </a:r>
            <a:r>
              <a:rPr lang="ru-RU" sz="2000" u="sng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Первый </a:t>
            </a: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и очень распространенный прием – это использование разнообразного дидактического материала, как и метода наглядного обучения, который эффективен для закрепления у детей представлений о правилах безопасности и последствиях их нарушения. </a:t>
            </a:r>
            <a:endParaRPr lang="ru-RU" sz="2000" dirty="0" smtClean="0">
              <a:solidFill>
                <a:srgbClr val="F34747"/>
              </a:solidFill>
              <a:latin typeface="Candara" pitchFamily="34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Наиболее адекватными поставленной задаче, как с точки зрения дидактики, так и с учетом психологических способностей дошкольников являются дидактические </a:t>
            </a:r>
            <a:r>
              <a:rPr lang="ru-RU" sz="2000" dirty="0" smtClean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игры.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Дидактическая игра – явление многоплановое и сложное. Существует традиционная классификация дидактических игр: словесные, настольно печатные, игры-эксперименты, моделирование </a:t>
            </a:r>
            <a:r>
              <a:rPr lang="ru-RU" sz="2000" dirty="0" smtClean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ситуаций. </a:t>
            </a:r>
          </a:p>
        </p:txBody>
      </p:sp>
    </p:spTree>
    <p:extLst>
      <p:ext uri="{BB962C8B-B14F-4D97-AF65-F5344CB8AC3E}">
        <p14:creationId xmlns:p14="http://schemas.microsoft.com/office/powerpoint/2010/main" val="339821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836712"/>
            <a:ext cx="7056784" cy="3790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Игры дают возможность:</a:t>
            </a:r>
          </a:p>
          <a:p>
            <a:pPr marL="342900" indent="-342900" algn="ctr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познакомить детей с источниками опасности в быту, уточнить и систематизировать данные представления;</a:t>
            </a:r>
          </a:p>
          <a:p>
            <a:pPr marL="342900" indent="-342900" algn="ctr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учить различать потенциально опасные предметы;</a:t>
            </a:r>
          </a:p>
          <a:p>
            <a:pPr marL="342900" indent="-342900" algn="ctr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сформировать представления о мерах предосторожности и возможных последствиях их нарушения, о способах безопасного поведения;</a:t>
            </a:r>
          </a:p>
          <a:p>
            <a:pPr marL="342900" indent="-342900" algn="ctr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познакомить с необходимыми действиями в случае опасности.</a:t>
            </a:r>
            <a:endParaRPr lang="ru-RU" sz="2000" dirty="0">
              <a:solidFill>
                <a:srgbClr val="F34747"/>
              </a:solidFill>
              <a:effectLst/>
              <a:latin typeface="Candara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540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89844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Подробно рассказывать </a:t>
            </a:r>
            <a:r>
              <a:rPr lang="ru-RU" sz="2000" dirty="0" smtClean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об этом, </a:t>
            </a: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я думаю, нет смысла</a:t>
            </a:r>
            <a:r>
              <a:rPr lang="ru-RU" sz="2000" dirty="0" smtClean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.</a:t>
            </a:r>
          </a:p>
          <a:p>
            <a:pPr algn="ctr"/>
            <a:r>
              <a:rPr lang="ru-RU" sz="2000" dirty="0" smtClean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Напомню лишь то, что игра как основной вид деятельности в дошкольном детстве используется в разных аспектах</a:t>
            </a:r>
            <a:r>
              <a:rPr lang="ru-RU" sz="2000" dirty="0" smtClean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.</a:t>
            </a:r>
          </a:p>
          <a:p>
            <a:pPr algn="ctr"/>
            <a:r>
              <a:rPr lang="ru-RU" sz="2000" dirty="0" smtClean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Например, опытно – исследовательская деятельность дошкольников позволяет детям активно включаться в процесс познания, самостоятельно или под тактичным руководством взрослого делать небольшие открытия, выводы, умозаключения: это может быть проектная деятельность, организация которой помогает углубить представления детей, позволяет им выразить свое отношение к проблеме, что в конечном счете развивает познавательные способности, творческое мышление детей, их коммуникативные навыки.</a:t>
            </a:r>
            <a:endParaRPr lang="ru-RU" sz="2000" dirty="0">
              <a:solidFill>
                <a:srgbClr val="F34747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31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В исследовательском проекте дети экспериментируют и оформляют результаты в виде газеты, плаката, книги, выставки, так же результатом творческих проектов могут стать оформление группы, показ спектакля и. т. д</a:t>
            </a:r>
            <a:r>
              <a:rPr lang="ru-RU" sz="2000" dirty="0" smtClean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.</a:t>
            </a:r>
          </a:p>
          <a:p>
            <a:pPr algn="ctr"/>
            <a:r>
              <a:rPr lang="ru-RU" sz="2000" dirty="0" smtClean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В проекте могут сочетаться разные его направленности, поэтому и содержание их могут быть различным. Все зависит от отношения педагога к этой деятельности, его инициативы, творческого подхода</a:t>
            </a:r>
            <a:r>
              <a:rPr lang="ru-RU" sz="2000" dirty="0" smtClean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.</a:t>
            </a:r>
          </a:p>
          <a:p>
            <a:pPr algn="ctr"/>
            <a:r>
              <a:rPr lang="ru-RU" sz="2000" dirty="0" smtClean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Интересны и такие формы работы, как игровые тренинги: «Мы вызываем службу спасения», «Оказание первой помощи», «Составление семейного альбома», портфолио или паспорта «Жителя страны безопасности» </a:t>
            </a:r>
            <a:endParaRPr lang="ru-RU" sz="2000" dirty="0">
              <a:solidFill>
                <a:srgbClr val="F34747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207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548680"/>
            <a:ext cx="8208912" cy="4855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u="sng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«Формирование основ безопасности у дошкольников</a:t>
            </a:r>
            <a:r>
              <a:rPr lang="ru-RU" sz="2400" u="sng" dirty="0" smtClean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»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Проблема безопасности жизнедеятельности человека признается во всем мире, представляет серьезную проблему современности и включает в себя, по мнению ученых, решение трех задач</a:t>
            </a:r>
            <a:r>
              <a:rPr lang="ru-RU" sz="2400" dirty="0" smtClean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:</a:t>
            </a: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1. Идентификация опасностей – распознание опасностей и их источников</a:t>
            </a:r>
            <a:r>
              <a:rPr lang="ru-RU" sz="2400" dirty="0" smtClean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.</a:t>
            </a: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2. Разработка превентивных, или предупредительных, мер</a:t>
            </a:r>
            <a:r>
              <a:rPr lang="ru-RU" sz="2400" dirty="0" smtClean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.</a:t>
            </a: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3. Ликвидация возможных последствий.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2446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7704856" cy="3760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Важным моментом освоения дошкольниками знаний и умений безопасного поведения считается ситуативно-имитационное моделирование. Общение детей в игровых ситуациях, «проговаривание» правил поведения, имитация действий с потенциально опасными бытовыми предметами дают возможность формировать опыт безопасности в быту</a:t>
            </a:r>
            <a:r>
              <a:rPr lang="ru-RU" sz="2000" dirty="0" smtClean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F34747"/>
                </a:solidFill>
                <a:latin typeface="Candara" pitchFamily="34" charset="0"/>
                <a:ea typeface="Calibri"/>
                <a:cs typeface="Times New Roman"/>
              </a:rPr>
              <a:t>Правила личной безопасности - это правила поведения в различных местах и ситуациях, позволяющие уменьшить вероятность возникновения опасной ситуации при общении с незнакомыми людьми.</a:t>
            </a:r>
            <a:endParaRPr lang="ru-RU" sz="2000" dirty="0">
              <a:solidFill>
                <a:srgbClr val="F34747"/>
              </a:solidFill>
              <a:effectLst/>
              <a:latin typeface="Candara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5074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3529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- не ходите в отдаленные и безлюдные места;</a:t>
            </a: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- не вступайте в разговор с незнакомым человеком на улице;</a:t>
            </a: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- не принимайте подарки и угощения от незнакомых людей;</a:t>
            </a: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- не пускайте посторонних в свою квартиру</a:t>
            </a: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- не садитесь в чужую машину без родителей;</a:t>
            </a: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- не входите с незнакомым человеком в лифт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;</a:t>
            </a: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- будьте бдительны, не трогайте незнакомые подозрительные предметы;</a:t>
            </a: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- не вступайте в общение с религиозными пропагандистами на улице или в общественном месте; </a:t>
            </a: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- избегайте общения с пьяным человеком;</a:t>
            </a: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- научитесь быть наблюдательными.</a:t>
            </a:r>
          </a:p>
          <a:p>
            <a:pPr algn="ctr"/>
            <a:endParaRPr lang="ru-RU" sz="2000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780928"/>
            <a:ext cx="73448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Опасные места: закрытые задние дворы, заброшенные дома, пустыри, подвалы и чердаки домов. Нельзя без взрослых находиться на рынках, вокзалах. Опасными также могут быть лесопарки и пустынные улицы в темное время суток.</a:t>
            </a:r>
          </a:p>
        </p:txBody>
      </p:sp>
    </p:spTree>
    <p:extLst>
      <p:ext uri="{BB962C8B-B14F-4D97-AF65-F5344CB8AC3E}">
        <p14:creationId xmlns:p14="http://schemas.microsoft.com/office/powerpoint/2010/main" val="4193039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500"/>
                            </p:stCondLst>
                            <p:childTnLst>
                              <p:par>
                                <p:cTn id="10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0"/>
                            </p:stCondLst>
                            <p:childTnLst>
                              <p:par>
                                <p:cTn id="10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751344"/>
            <a:ext cx="6768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2.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Моделирование возможных опасных ситуаций на макете и в игровом уголке, а также имитация образцов поведения – необходимый метод освоения детьми правил безопасности.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66378" y="2276872"/>
            <a:ext cx="69620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3.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Ежедневные «минутки безопасности», включаемые в различные виды деятельности и другие режимные процессы, помогают закреплять знания и умения личной безопасности у дошкольников, такая 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как</a:t>
            </a:r>
            <a:endParaRPr lang="ru-RU" sz="2000" dirty="0">
              <a:solidFill>
                <a:srgbClr val="FF00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79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012909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Коль дверной звонит звонок</a:t>
            </a:r>
          </a:p>
          <a:p>
            <a:endParaRPr lang="ru-RU" sz="2000" dirty="0">
              <a:solidFill>
                <a:srgbClr val="FF0000"/>
              </a:solidFill>
              <a:latin typeface="Candara" pitchFamily="34" charset="0"/>
            </a:endParaRPr>
          </a:p>
          <a:p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Посмотри сперва в глазок</a:t>
            </a:r>
          </a:p>
          <a:p>
            <a:endParaRPr lang="ru-RU" sz="2000" dirty="0">
              <a:solidFill>
                <a:srgbClr val="FF0000"/>
              </a:solidFill>
              <a:latin typeface="Candara" pitchFamily="34" charset="0"/>
            </a:endParaRPr>
          </a:p>
          <a:p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Кто пришел к тебе, узнай, </a:t>
            </a:r>
          </a:p>
          <a:p>
            <a:endParaRPr lang="ru-RU" sz="2000" dirty="0">
              <a:solidFill>
                <a:srgbClr val="FF0000"/>
              </a:solidFill>
              <a:latin typeface="Candara" pitchFamily="34" charset="0"/>
            </a:endParaRPr>
          </a:p>
          <a:p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Но чужим не открывай! </a:t>
            </a:r>
          </a:p>
          <a:p>
            <a:endParaRPr lang="ru-RU" sz="2000" dirty="0">
              <a:solidFill>
                <a:srgbClr val="FF0000"/>
              </a:solidFill>
              <a:latin typeface="Candara" pitchFamily="34" charset="0"/>
            </a:endParaRPr>
          </a:p>
          <a:p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Если нет глазка, тогда</a:t>
            </a:r>
          </a:p>
          <a:p>
            <a:endParaRPr lang="ru-RU" sz="2000" dirty="0">
              <a:solidFill>
                <a:srgbClr val="FF0000"/>
              </a:solidFill>
              <a:latin typeface="Candara" pitchFamily="34" charset="0"/>
            </a:endParaRPr>
          </a:p>
          <a:p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«Кто там? » спрашивай всегда,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1628461"/>
            <a:ext cx="48600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А не станут отвечать</a:t>
            </a:r>
          </a:p>
          <a:p>
            <a:endParaRPr lang="ru-RU" sz="2000" dirty="0">
              <a:solidFill>
                <a:srgbClr val="FF0000"/>
              </a:solidFill>
              <a:latin typeface="Candara" pitchFamily="34" charset="0"/>
            </a:endParaRPr>
          </a:p>
          <a:p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Дверь не вздумай открывать! </a:t>
            </a:r>
          </a:p>
          <a:p>
            <a:endParaRPr lang="ru-RU" sz="2000" dirty="0">
              <a:solidFill>
                <a:srgbClr val="FF0000"/>
              </a:solidFill>
              <a:latin typeface="Candara" pitchFamily="34" charset="0"/>
            </a:endParaRPr>
          </a:p>
          <a:p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Если в дверь начнут ломиться</a:t>
            </a:r>
          </a:p>
          <a:p>
            <a:endParaRPr lang="ru-RU" sz="2000" dirty="0">
              <a:solidFill>
                <a:srgbClr val="FF0000"/>
              </a:solidFill>
              <a:latin typeface="Candara" pitchFamily="34" charset="0"/>
            </a:endParaRPr>
          </a:p>
          <a:p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То звони скорей в полицию!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45468" y="535836"/>
            <a:ext cx="46867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«Не открывай дверь чужим людям»</a:t>
            </a:r>
          </a:p>
        </p:txBody>
      </p:sp>
    </p:spTree>
    <p:extLst>
      <p:ext uri="{BB962C8B-B14F-4D97-AF65-F5344CB8AC3E}">
        <p14:creationId xmlns:p14="http://schemas.microsoft.com/office/powerpoint/2010/main" val="3704621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3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6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000"/>
                            </p:stCondLst>
                            <p:childTnLst>
                              <p:par>
                                <p:cTn id="7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000"/>
                            </p:stCondLst>
                            <p:childTnLst>
                              <p:par>
                                <p:cTn id="7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4000"/>
                            </p:stCondLst>
                            <p:childTnLst>
                              <p:par>
                                <p:cTn id="8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77048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4. Практика показывает,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что литература заставляет ребенка задуматься и почувствовать то, что затруднительно и невозможно для него в повседневной жизни. </a:t>
            </a:r>
          </a:p>
          <a:p>
            <a:pPr algn="ctr"/>
            <a:endParaRPr lang="ru-RU" sz="2000" dirty="0">
              <a:solidFill>
                <a:srgbClr val="FF0000"/>
              </a:solidFill>
              <a:latin typeface="Candara" pitchFamily="34" charset="0"/>
            </a:endParaRPr>
          </a:p>
          <a:p>
            <a:pPr algn="ctr"/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Примером для детей служат литературные произведения: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84784"/>
            <a:ext cx="76328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сказка «Сестрица Аленушка и братец Иванушка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»,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«Кошкин дом», «Пожар», «Рассказ о неизвестном герое» С.Я. Маршака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,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Е. Пермяк «Как Огонь Воду замуж взял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»;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Л. Толстой «Пожарные собаки»; С. Михалков «Дядя Степа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»;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Г.-Х. Андерсен «Сказка про спички»; </a:t>
            </a:r>
            <a:endParaRPr lang="ru-RU" sz="2000" dirty="0" smtClean="0">
              <a:solidFill>
                <a:srgbClr val="FF0000"/>
              </a:solidFill>
              <a:latin typeface="Candara" pitchFamily="34" charset="0"/>
            </a:endParaRPr>
          </a:p>
          <a:p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Т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. </a:t>
            </a:r>
            <a:r>
              <a:rPr lang="ru-RU" sz="2000" dirty="0" err="1">
                <a:solidFill>
                  <a:srgbClr val="FF0000"/>
                </a:solidFill>
                <a:latin typeface="Candara" pitchFamily="34" charset="0"/>
              </a:rPr>
              <a:t>Нуждина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«История спички»; С. Маршак «Рассказ о неизвестном герое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»,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«Электрическая лампочка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».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- Б. Житков «Пожар». - Е. </a:t>
            </a:r>
            <a:r>
              <a:rPr lang="ru-RU" sz="2000" dirty="0" err="1">
                <a:solidFill>
                  <a:srgbClr val="FF0000"/>
                </a:solidFill>
                <a:latin typeface="Candara" pitchFamily="34" charset="0"/>
              </a:rPr>
              <a:t>Хоринская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«Спичка-невеличка»; </a:t>
            </a:r>
            <a:endParaRPr lang="ru-RU" sz="2000" dirty="0" smtClean="0">
              <a:solidFill>
                <a:srgbClr val="FF0000"/>
              </a:solidFill>
              <a:latin typeface="Candara" pitchFamily="34" charset="0"/>
            </a:endParaRPr>
          </a:p>
          <a:p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М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. Кривич «Где работает огонь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»;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Г. Остер «Вредные советы»; Б. Житков «Пожар в море» и др.</a:t>
            </a:r>
          </a:p>
        </p:txBody>
      </p:sp>
    </p:spTree>
    <p:extLst>
      <p:ext uri="{BB962C8B-B14F-4D97-AF65-F5344CB8AC3E}">
        <p14:creationId xmlns:p14="http://schemas.microsoft.com/office/powerpoint/2010/main" val="2721885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39388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21426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5.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Физическая подготовка – один из факторов, влияющих на поведение человека в опасной 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ситуации.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Поэтому одна из задач обучения безопасному поведению дошкольников – развивать у них силу, ловкость, выносливость, активную жизненную 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позицию.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Наша задача - подготовить ребенка к будущей жизни, к встрече с различными 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ситуациями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;</a:t>
            </a:r>
            <a:endParaRPr lang="ru-RU" sz="2000" dirty="0" smtClean="0">
              <a:solidFill>
                <a:srgbClr val="FF0000"/>
              </a:solidFill>
              <a:latin typeface="Candara" pitchFamily="34" charset="0"/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Проводить работу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по формированию основ безопасности у 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детей,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охватывая все виды детской деятельности, чтобы полученные знания ребенок пропускал через продуктивную деятельность, реализовывал в играх, закреплял знания и умения на прогулке, ведь все, чему учат детей, они должны уметь применять в реальной повседневной жизни, на практике за пределами дошкольного учреждения.</a:t>
            </a:r>
          </a:p>
        </p:txBody>
      </p:sp>
    </p:spTree>
    <p:extLst>
      <p:ext uri="{BB962C8B-B14F-4D97-AF65-F5344CB8AC3E}">
        <p14:creationId xmlns:p14="http://schemas.microsoft.com/office/powerpoint/2010/main" val="1631602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71296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u="sng" dirty="0">
                <a:solidFill>
                  <a:srgbClr val="FF0000"/>
                </a:solidFill>
                <a:latin typeface="Candara" pitchFamily="34" charset="0"/>
              </a:rPr>
              <a:t>Организация предметно-развивающей </a:t>
            </a:r>
            <a:r>
              <a:rPr lang="ru-RU" sz="2400" u="sng" dirty="0" smtClean="0">
                <a:solidFill>
                  <a:srgbClr val="FF0000"/>
                </a:solidFill>
                <a:latin typeface="Candara" pitchFamily="34" charset="0"/>
              </a:rPr>
              <a:t>среды</a:t>
            </a:r>
          </a:p>
          <a:p>
            <a:pPr algn="ctr"/>
            <a:endParaRPr lang="ru-RU" sz="2000" u="sng" dirty="0" smtClean="0">
              <a:solidFill>
                <a:srgbClr val="FF0000"/>
              </a:solidFill>
              <a:latin typeface="Candara" pitchFamily="34" charset="0"/>
            </a:endParaRPr>
          </a:p>
          <a:p>
            <a:pPr algn="ctr"/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В группах ДОУ воспитателями  оформлен центр по формированию у детей основ безопасности жизнедеятельности, где имеются дидактические игры, атрибуты для сюжетных и творческих игр, литература и наглядный материал для детей. </a:t>
            </a:r>
            <a:endParaRPr lang="ru-RU" sz="2000" dirty="0" smtClean="0">
              <a:solidFill>
                <a:srgbClr val="FF0000"/>
              </a:solidFill>
              <a:latin typeface="Candara" pitchFamily="34" charset="0"/>
            </a:endParaRPr>
          </a:p>
          <a:p>
            <a:pPr algn="ctr"/>
            <a:endParaRPr lang="ru-RU" sz="2000" dirty="0" smtClean="0">
              <a:solidFill>
                <a:srgbClr val="FF0000"/>
              </a:solidFill>
              <a:latin typeface="Candara" pitchFamily="34" charset="0"/>
            </a:endParaRPr>
          </a:p>
          <a:p>
            <a:pPr algn="ctr"/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Разработано перспективное планирование работы с детьми по формированию у детей основ безопасности жизнедеятельности, подобран цикл занятий, игр, развлечений и досугов, художественного слова, загадок.</a:t>
            </a:r>
            <a:endParaRPr lang="ru-RU" sz="2000" dirty="0">
              <a:solidFill>
                <a:srgbClr val="FF00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435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3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3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7527" y="313026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В 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данной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работе 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актуально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и очень 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эффективно</a:t>
            </a:r>
            <a:endParaRPr lang="ru-RU" sz="2000" dirty="0">
              <a:solidFill>
                <a:srgbClr val="FF0000"/>
              </a:solidFill>
              <a:latin typeface="Candara" pitchFamily="34" charset="0"/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 использование метода проектов:</a:t>
            </a:r>
            <a:endParaRPr lang="ru-RU" sz="2000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0248" y="1628800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во-первых, технология метода проектов, где отношения «ребенок-взрослый» строится на соучастии в деятельности, - это общение на равных. В проектной деятельности ребенок сталкивается с необходимостью проявлять свою «самость», когда заявляет свои цели, озвучивая их; отстаивает свою точку зрения перед другими детьми, взрослыми; ищет компромисс, согласовывая свою цель, установки с другими</a:t>
            </a:r>
            <a:r>
              <a:rPr lang="ru-RU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628800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во-вторых, в процессе проектирования ребенок может выступать не только как заказчик и исполнитель, но и как эксперт;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0248" y="1915063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в-третьих, в совместной деятельности коллективные переживания сближают детей друг с другом и со взрослыми, способствуют улучшению микроклимата в группе;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9288" y="1761174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в-четвертых, в результате общения со взрослыми ребенок удовлетворяет свои потребности в новых впечатлениях, в получении новой информации, удовлетворяет познавательные потребности, проявляя поисковое поведение в разных ситуациях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187137"/>
            <a:ext cx="8676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Тематика 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проектов очень разнообразна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, например: «Берегись бед, пока их нет», «Школа пешеходных наук», «Путешествие в большой мир» и др. </a:t>
            </a:r>
          </a:p>
        </p:txBody>
      </p:sp>
    </p:spTree>
    <p:extLst>
      <p:ext uri="{BB962C8B-B14F-4D97-AF65-F5344CB8AC3E}">
        <p14:creationId xmlns:p14="http://schemas.microsoft.com/office/powerpoint/2010/main" val="1413553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build="allAtOnce"/>
      <p:bldP spid="5" grpId="0" build="allAtOnce"/>
      <p:bldP spid="6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448" y="548680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В процессе работы над решением задач 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данной темы педагогами широко используется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ИКТ. </a:t>
            </a:r>
            <a:endParaRPr lang="ru-RU" sz="2000" dirty="0" smtClean="0">
              <a:solidFill>
                <a:srgbClr val="FF0000"/>
              </a:solidFill>
              <a:latin typeface="Candara" pitchFamily="34" charset="0"/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Применение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компьютерной техники позволяет 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разнообразить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образовательную деятельность, сделать её нетрадиционной, яркой, насыщенной, помогает использовать разные способы подачи нового материала. </a:t>
            </a:r>
            <a:endParaRPr lang="ru-RU" sz="2000" dirty="0" smtClean="0">
              <a:solidFill>
                <a:srgbClr val="FF0000"/>
              </a:solidFill>
              <a:latin typeface="Candara" pitchFamily="34" charset="0"/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Использование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мультимедийных презентаций даёт возможность наглядно продемонстрировать детям события и явления реальной жизни. </a:t>
            </a:r>
            <a:endParaRPr lang="ru-RU" sz="2000" dirty="0" smtClean="0">
              <a:solidFill>
                <a:srgbClr val="FF0000"/>
              </a:solidFill>
              <a:latin typeface="Candara" pitchFamily="34" charset="0"/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С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этой целью 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может быть разработан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цикл презентаций для занятий с детьми: «Пожар в лесу», «Кто работает с огнем», «Тело», «Убережем детей от беды», «Ознакомление детей дошкольного возраста с правилами дорожного движения». </a:t>
            </a:r>
          </a:p>
        </p:txBody>
      </p:sp>
    </p:spTree>
    <p:extLst>
      <p:ext uri="{BB962C8B-B14F-4D97-AF65-F5344CB8AC3E}">
        <p14:creationId xmlns:p14="http://schemas.microsoft.com/office/powerpoint/2010/main" val="3299734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82013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С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целью обеспечения преемственности между детским садом и семьей по вопросу воспитания основ безопасности 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жизнедеятельности, педагогами нашего ДОУ привлекаются родители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к активному участию в педагогическом процессе, через: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29979" y="1932705"/>
            <a:ext cx="810006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- совместные рисунки, поделки для выставки;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- совместные рисунки для альбомов;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- дни открытых дверей;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- помощь в изготовлении атрибутов для игр;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- совместные развлечения и досуги;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- совместные прогулки;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- родительские собрания (групповые и 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общие);</a:t>
            </a:r>
            <a:endParaRPr lang="ru-RU" sz="2000" dirty="0">
              <a:solidFill>
                <a:srgbClr val="FF0000"/>
              </a:solidFill>
              <a:latin typeface="Candara" pitchFamily="34" charset="0"/>
            </a:endParaRP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- индивидуальные консультации по запросам родителей;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997839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- оформление стендов и родительских уголков;</a:t>
            </a: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- анкетирование;</a:t>
            </a: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- выставки детских работ с родителями;</a:t>
            </a: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- цикл консультаций и информационных бюллетеней «Один дома», «Домашние животные», «Как уберечь себя от пожара?», «Советы родителям», «Поведение в транспорте», «Весеннее половодье» и др. </a:t>
            </a:r>
          </a:p>
        </p:txBody>
      </p:sp>
    </p:spTree>
    <p:extLst>
      <p:ext uri="{BB962C8B-B14F-4D97-AF65-F5344CB8AC3E}">
        <p14:creationId xmlns:p14="http://schemas.microsoft.com/office/powerpoint/2010/main" val="1732168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00"/>
                            </p:stCondLst>
                            <p:childTnLst>
                              <p:par>
                                <p:cTn id="8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8208912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В Российской Федерации от социальных, техногенных, природных и иных катастроф ежегодно погибают более 300 тысяч человек, 100 тысяч человек становятся инвалидами, еще больше людей теряют здоровье, подвергаются насилию. Защита человека от негативных воздействий антропогенного и естественного происхождения, достижение комфортных условий жизнедеятельности — первостепенные задачи нашей страны. </a:t>
            </a:r>
            <a:endParaRPr lang="ru-RU" sz="2400" dirty="0">
              <a:solidFill>
                <a:srgbClr val="FF0000"/>
              </a:solidFill>
              <a:effectLst/>
              <a:latin typeface="Candara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9793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Наряду с традиционными для 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педагогической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практики 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методами работы, педагоги нашего ДОУ выбирают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и 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инновационные.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В первую очередь это метод проектной деятельности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.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Включение родителей в исследовательские  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проекты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способствует вовлечению 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их в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сферу интересов ребёнка, совместному поиску решения, достижению цели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.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Педагоги работают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в тесном контакте со всеми участниками педагогического </a:t>
            </a:r>
            <a:r>
              <a:rPr lang="ru-RU" sz="2000" dirty="0" smtClean="0">
                <a:solidFill>
                  <a:srgbClr val="FF0000"/>
                </a:solidFill>
                <a:latin typeface="Candara" pitchFamily="34" charset="0"/>
              </a:rPr>
              <a:t>процесса, используют  </a:t>
            </a: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в работе следующие формы: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959209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- совместное планирование;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- индивидуальные консультации;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 - консультации для педагогов ДОУ; 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- семинары-практикумы;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- открытые просмотры; 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</a:rPr>
              <a:t>- развлечения, праздники.</a:t>
            </a:r>
          </a:p>
        </p:txBody>
      </p:sp>
    </p:spTree>
    <p:extLst>
      <p:ext uri="{BB962C8B-B14F-4D97-AF65-F5344CB8AC3E}">
        <p14:creationId xmlns:p14="http://schemas.microsoft.com/office/powerpoint/2010/main" val="749844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Candara" pitchFamily="34" charset="0"/>
              </a:rPr>
              <a:t>Выбранные ДОУ методы </a:t>
            </a:r>
            <a:r>
              <a:rPr lang="ru-RU" sz="2400" dirty="0">
                <a:solidFill>
                  <a:srgbClr val="FF0000"/>
                </a:solidFill>
                <a:latin typeface="Candara" pitchFamily="34" charset="0"/>
              </a:rPr>
              <a:t>и приемы по формированию у детей основ безопасности </a:t>
            </a:r>
            <a:r>
              <a:rPr lang="ru-RU" sz="2400" u="sng" dirty="0" smtClean="0">
                <a:solidFill>
                  <a:srgbClr val="FF0000"/>
                </a:solidFill>
                <a:latin typeface="Candara" pitchFamily="34" charset="0"/>
              </a:rPr>
              <a:t>способствуют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FF0000"/>
                </a:solidFill>
                <a:latin typeface="Candara" pitchFamily="34" charset="0"/>
              </a:rPr>
              <a:t> определить уровень </a:t>
            </a:r>
            <a:r>
              <a:rPr lang="ru-RU" sz="2400" dirty="0">
                <a:solidFill>
                  <a:srgbClr val="FF0000"/>
                </a:solidFill>
                <a:latin typeface="Candara" pitchFamily="34" charset="0"/>
              </a:rPr>
              <a:t>знаний детей о правилах безопасности в быту; </a:t>
            </a:r>
            <a:endParaRPr lang="ru-RU" sz="2400" dirty="0" smtClean="0">
              <a:solidFill>
                <a:srgbClr val="FF0000"/>
              </a:solidFill>
              <a:latin typeface="Candara" pitchFamily="34" charset="0"/>
            </a:endParaRP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FF0000"/>
                </a:solidFill>
                <a:latin typeface="Candara" pitchFamily="34" charset="0"/>
              </a:rPr>
              <a:t>выявить </a:t>
            </a:r>
            <a:r>
              <a:rPr lang="ru-RU" sz="2400" dirty="0">
                <a:solidFill>
                  <a:srgbClr val="FF0000"/>
                </a:solidFill>
                <a:latin typeface="Candara" pitchFamily="34" charset="0"/>
              </a:rPr>
              <a:t>уровень умений обращения с потенциально опасными бытовыми предметами и отношение к ним</a:t>
            </a:r>
            <a:r>
              <a:rPr lang="ru-RU" sz="2400" dirty="0" smtClean="0">
                <a:solidFill>
                  <a:srgbClr val="FF0000"/>
                </a:solidFill>
                <a:latin typeface="Candara" pitchFamily="34" charset="0"/>
              </a:rPr>
              <a:t>,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Candara" pitchFamily="34" charset="0"/>
              </a:rPr>
              <a:t>стимулируют развитие у детей самостоятельности и ответственности в различных ситуациях, </a:t>
            </a:r>
            <a:endParaRPr lang="ru-RU" sz="2400" dirty="0" smtClean="0">
              <a:solidFill>
                <a:srgbClr val="FF0000"/>
              </a:solidFill>
              <a:latin typeface="Candara" pitchFamily="34" charset="0"/>
            </a:endParaRP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FF0000"/>
                </a:solidFill>
                <a:latin typeface="Candara" pitchFamily="34" charset="0"/>
              </a:rPr>
              <a:t>воспитывают </a:t>
            </a:r>
            <a:r>
              <a:rPr lang="ru-RU" sz="2400" dirty="0">
                <a:solidFill>
                  <a:srgbClr val="FF0000"/>
                </a:solidFill>
                <a:latin typeface="Candara" pitchFamily="34" charset="0"/>
              </a:rPr>
              <a:t>у детей потребность научиться находить правильные решения в опасных ситуациях, </a:t>
            </a:r>
            <a:endParaRPr lang="ru-RU" sz="2400" dirty="0" smtClean="0">
              <a:solidFill>
                <a:srgbClr val="FF0000"/>
              </a:solidFill>
              <a:latin typeface="Candara" pitchFamily="34" charset="0"/>
            </a:endParaRP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FF0000"/>
                </a:solidFill>
                <a:latin typeface="Candara" pitchFamily="34" charset="0"/>
              </a:rPr>
              <a:t>бережно </a:t>
            </a:r>
            <a:r>
              <a:rPr lang="ru-RU" sz="2400" dirty="0">
                <a:solidFill>
                  <a:srgbClr val="FF0000"/>
                </a:solidFill>
                <a:latin typeface="Candara" pitchFamily="34" charset="0"/>
              </a:rPr>
              <a:t>относиться к своему здоровью и здоровью окружающих людей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1580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412776"/>
            <a:ext cx="6480720" cy="1632981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Candara" pitchFamily="34" charset="0"/>
                <a:cs typeface="Browallia New" pitchFamily="34" charset="-34"/>
              </a:rPr>
              <a:t>Спасибо</a:t>
            </a:r>
          </a:p>
          <a:p>
            <a:pPr algn="ctr"/>
            <a:r>
              <a:rPr lang="ru-RU" sz="1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Candara" pitchFamily="34" charset="0"/>
                <a:cs typeface="Browallia New" pitchFamily="34" charset="-34"/>
              </a:rPr>
              <a:t>за внимание</a:t>
            </a:r>
            <a:endParaRPr lang="ru-RU" sz="1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  <a:latin typeface="Candara" pitchFamily="34" charset="0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96507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"/>
                            </p:stCondLst>
                            <p:childTnLst>
                              <p:par>
                                <p:cTn id="1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865985" cy="4242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Сегодня, несмотря на серьезные шаги, предпринимаемые государством в области законодательного регулирования вопросов обеспечения нормальных условий охраны труда, обновления нормативной базы, на практике еще в недостаточной мере устанавливаются первопричины тяжелых несчастных, случаев с детьми, а также низкого уровня охраны их здоровья и жизни.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Становится очевидным, что ключевая роль в обеспечении национальной безопасности любого государства и жизнедеятельности отдельной личности и общества принадлежит образованию.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Часто, втягиваясь в круговорот повседневности, мы забываем о том, сколько неожиданных опасностей подстерегает человека на жизненном пути.</a:t>
            </a:r>
            <a:endParaRPr lang="ru-RU" sz="2000" dirty="0">
              <a:solidFill>
                <a:srgbClr val="FF0000"/>
              </a:solidFill>
              <a:effectLst/>
              <a:latin typeface="Candara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4615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6696744" cy="4834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«… Неторные пути опасностей,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 надежд себе всегда без колебаний выбираем.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 И дети тоже чувствуют,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что нет гарантий от опасностей и бед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 и даже смерти преждевременной явленье,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но лишь тогда они проявят опасенье,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коль будут знать, чего бояться им</a:t>
            </a:r>
            <a:r>
              <a:rPr lang="ru-RU" sz="2400" dirty="0" smtClean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.»</a:t>
            </a:r>
            <a:endParaRPr lang="ru-RU" sz="2400" dirty="0">
              <a:solidFill>
                <a:srgbClr val="FF0000"/>
              </a:solidFill>
              <a:latin typeface="Candara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Домокаш</a:t>
            </a: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 Варга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 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589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568952" cy="4467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  <a:ea typeface="BatangChe" pitchFamily="49" charset="-127"/>
                <a:cs typeface="Times New Roman"/>
              </a:rPr>
              <a:t>Ребенок по своим физиологическим особенностям не может самостоятельно определить всю меру опасности своего существования, поэтому на взрослого человека природой возложена миссия защиты своего ребёнка – дать элементарные знания основ безопасности. 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FF0000"/>
                </a:solidFill>
                <a:latin typeface="Candara" pitchFamily="34" charset="0"/>
                <a:ea typeface="BatangChe" pitchFamily="49" charset="-127"/>
                <a:cs typeface="Times New Roman"/>
              </a:rPr>
              <a:t>Период дошкольного развития можно назвать своеобразным фундаментом, с которого начинается строительство и развитие всего дальнейшего — характера, способностей, навыков. Именно в этот интересный и сложный период начинается процесс социализации, устанавливается связь ребенка с ведущими сферами бытия: миром людей, природы, предметным миром, закладывается фундамент здоровья, закладываются прочные основы опыта жизнедеятельности, здорового образа жизни. </a:t>
            </a:r>
            <a:endParaRPr lang="ru-RU" sz="2000" dirty="0">
              <a:solidFill>
                <a:srgbClr val="FF0000"/>
              </a:solidFill>
              <a:effectLst/>
              <a:latin typeface="Candara" pitchFamily="34" charset="0"/>
              <a:ea typeface="BatangChe" pitchFamily="49" charset="-127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9267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979712" y="1556792"/>
            <a:ext cx="5616624" cy="1008112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Candara" pitchFamily="34" charset="0"/>
              </a:rPr>
              <a:t>Законодательная база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6838" y="352562"/>
            <a:ext cx="8712968" cy="4995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Batang" pitchFamily="18" charset="-127"/>
                <a:cs typeface="Times New Roman"/>
              </a:rPr>
              <a:t>На пороге третьего тысячелетия актуализировалась необходимость поиска механизма для формирования у подрастающего поколения сознательного и ответственного отношения к вопросам личной безопасности из-за отсутствия навыков правильного поведения в различных ситуациях</a:t>
            </a:r>
            <a:r>
              <a:rPr lang="ru-RU" sz="2400" dirty="0" smtClean="0">
                <a:solidFill>
                  <a:srgbClr val="FF0000"/>
                </a:solidFill>
                <a:latin typeface="Candara" pitchFamily="34" charset="0"/>
                <a:ea typeface="Batang" pitchFamily="18" charset="-127"/>
                <a:cs typeface="Times New Roman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FF0000"/>
                </a:solidFill>
                <a:latin typeface="Candara" pitchFamily="34" charset="0"/>
                <a:ea typeface="Batang" pitchFamily="18" charset="-127"/>
                <a:cs typeface="Times New Roman"/>
              </a:rPr>
              <a:t> Специалисты </a:t>
            </a: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Batang" pitchFamily="18" charset="-127"/>
                <a:cs typeface="Times New Roman"/>
              </a:rPr>
              <a:t>разных научных направлений отмечают, что </a:t>
            </a:r>
            <a:r>
              <a:rPr lang="ru-RU" sz="2400" dirty="0" smtClean="0">
                <a:solidFill>
                  <a:srgbClr val="FF0000"/>
                </a:solidFill>
                <a:latin typeface="Candara" pitchFamily="34" charset="0"/>
                <a:ea typeface="Batang" pitchFamily="18" charset="-127"/>
                <a:cs typeface="Times New Roman"/>
              </a:rPr>
              <a:t>таким механизмом </a:t>
            </a: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Batang" pitchFamily="18" charset="-127"/>
                <a:cs typeface="Times New Roman"/>
              </a:rPr>
              <a:t>должно быть образование</a:t>
            </a:r>
            <a:r>
              <a:rPr lang="ru-RU" sz="2400" dirty="0" smtClean="0">
                <a:solidFill>
                  <a:srgbClr val="FF0000"/>
                </a:solidFill>
                <a:latin typeface="Candara" pitchFamily="34" charset="0"/>
                <a:ea typeface="Batang" pitchFamily="18" charset="-127"/>
                <a:cs typeface="Times New Roman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FF0000"/>
                </a:solidFill>
                <a:latin typeface="Candara" pitchFamily="34" charset="0"/>
                <a:ea typeface="Batang" pitchFamily="18" charset="-127"/>
                <a:cs typeface="Times New Roman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Batang" pitchFamily="18" charset="-127"/>
                <a:cs typeface="Times New Roman"/>
              </a:rPr>
              <a:t>Данная подготовка должна проходить на всех этапах жизни человека, а начинать необходимо с дошкольного возраста (Н.Н. Авдеева, А.А. Баранов, Г. Казанцев, Т.С. </a:t>
            </a:r>
            <a:r>
              <a:rPr lang="ru-RU" sz="2400" dirty="0" err="1">
                <a:solidFill>
                  <a:srgbClr val="FF0000"/>
                </a:solidFill>
                <a:latin typeface="Candara" pitchFamily="34" charset="0"/>
                <a:ea typeface="Batang" pitchFamily="18" charset="-127"/>
                <a:cs typeface="Times New Roman"/>
              </a:rPr>
              <a:t>Грядкина</a:t>
            </a: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Batang" pitchFamily="18" charset="-127"/>
                <a:cs typeface="Times New Roman"/>
              </a:rPr>
              <a:t>, В.Г. Каменская, О.Л. Князева, Р.Б. </a:t>
            </a:r>
            <a:r>
              <a:rPr lang="ru-RU" sz="2400" dirty="0" err="1">
                <a:solidFill>
                  <a:srgbClr val="FF0000"/>
                </a:solidFill>
                <a:latin typeface="Candara" pitchFamily="34" charset="0"/>
                <a:ea typeface="Batang" pitchFamily="18" charset="-127"/>
                <a:cs typeface="Times New Roman"/>
              </a:rPr>
              <a:t>Стеркина</a:t>
            </a: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Batang" pitchFamily="18" charset="-127"/>
                <a:cs typeface="Times New Roman"/>
              </a:rPr>
              <a:t>).</a:t>
            </a:r>
            <a:endParaRPr lang="ru-RU" sz="2400" dirty="0">
              <a:solidFill>
                <a:srgbClr val="FF0000"/>
              </a:solidFill>
              <a:effectLst/>
              <a:latin typeface="Candara" pitchFamily="34" charset="0"/>
              <a:ea typeface="Batang" pitchFamily="18" charset="-127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3591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4852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Правовой основой формирования у детей дошкольного возраста основ безопасности на современном этапе являются</a:t>
            </a:r>
            <a:r>
              <a:rPr lang="ru-RU" sz="2400" dirty="0" smtClean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:</a:t>
            </a: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1. Конвенция о правах ребенка</a:t>
            </a:r>
            <a:r>
              <a:rPr lang="ru-RU" sz="2400" dirty="0" smtClean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.</a:t>
            </a: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2. Закон Российской Федерации «Об образовании</a:t>
            </a:r>
            <a:r>
              <a:rPr lang="ru-RU" sz="2400" dirty="0" smtClean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».</a:t>
            </a: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3. «Концепция дошкольного воспитания», </a:t>
            </a:r>
            <a:r>
              <a:rPr lang="ru-RU" sz="2400" dirty="0" err="1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В.В.Давыдов</a:t>
            </a: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В.А.Петровский</a:t>
            </a:r>
            <a:r>
              <a:rPr lang="ru-RU" sz="2400" dirty="0" smtClean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.</a:t>
            </a: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4. Программа «Безопасность», Р.Б. </a:t>
            </a:r>
            <a:r>
              <a:rPr lang="ru-RU" sz="2400" dirty="0" err="1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Стеркина</a:t>
            </a: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Н.Н.Авдеева</a:t>
            </a:r>
            <a:r>
              <a:rPr lang="ru-RU" sz="2400" dirty="0">
                <a:solidFill>
                  <a:srgbClr val="FF0000"/>
                </a:solidFill>
                <a:latin typeface="Candara" pitchFamily="34" charset="0"/>
                <a:ea typeface="Calibri"/>
                <a:cs typeface="Times New Roman"/>
              </a:rPr>
              <a:t>, О.Л. Князева, рекомендованная Министерством общего и профессионального образования Российской Федерации к использованию в работе с дошкольниками.</a:t>
            </a:r>
            <a:endParaRPr lang="ru-RU" sz="2400" dirty="0">
              <a:solidFill>
                <a:srgbClr val="FF0000"/>
              </a:solidFill>
              <a:effectLst/>
              <a:latin typeface="Candara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3485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5365</TotalTime>
  <Words>2294</Words>
  <Application>Microsoft Office PowerPoint</Application>
  <PresentationFormat>Экран (4:3)</PresentationFormat>
  <Paragraphs>174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Diseño predeterminado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МАРИНА</cp:lastModifiedBy>
  <cp:revision>756</cp:revision>
  <dcterms:created xsi:type="dcterms:W3CDTF">2010-05-23T14:28:12Z</dcterms:created>
  <dcterms:modified xsi:type="dcterms:W3CDTF">2014-11-13T06:37:50Z</dcterms:modified>
</cp:coreProperties>
</file>